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58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773C2-7406-4159-83E6-BDDB2CAF2AC6}" type="datetimeFigureOut">
              <a:rPr lang="pl-PL" smtClean="0"/>
              <a:pPr/>
              <a:t>2013-10-03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34E3-79EB-4D12-8293-8F359AF4120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85852" y="785794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MODEL WARSTWOWY PROTOKOŁY TCP/IP</a:t>
            </a:r>
            <a:endParaRPr lang="pl-PL" sz="24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42910" y="1643050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TCP/IP (ang. </a:t>
            </a:r>
            <a:r>
              <a:rPr lang="pl-PL" dirty="0" err="1" smtClean="0"/>
              <a:t>Transmission</a:t>
            </a:r>
            <a:r>
              <a:rPr lang="pl-PL" dirty="0" smtClean="0"/>
              <a:t> </a:t>
            </a:r>
            <a:r>
              <a:rPr lang="pl-PL" dirty="0" err="1" smtClean="0"/>
              <a:t>Control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r>
              <a:rPr lang="pl-PL" dirty="0" smtClean="0"/>
              <a:t>/Internet </a:t>
            </a:r>
            <a:r>
              <a:rPr lang="pl-PL" dirty="0" err="1" smtClean="0"/>
              <a:t>Protocol</a:t>
            </a:r>
            <a:r>
              <a:rPr lang="pl-PL" dirty="0" smtClean="0"/>
              <a:t>) – protokół kontroli transmisji.</a:t>
            </a:r>
          </a:p>
          <a:p>
            <a:endParaRPr lang="pl-PL" dirty="0" smtClean="0"/>
          </a:p>
          <a:p>
            <a:r>
              <a:rPr lang="pl-PL" dirty="0" smtClean="0"/>
              <a:t>Pakiet najbardziej rozpowszechnionych protokołów komunikacyjnych współczesnych sieci komputerowych. Jest najczęściej obecnie wykorzystywanych standardem sieciowym, stanowiącym podstawę współczesnego Internetu.</a:t>
            </a:r>
          </a:p>
          <a:p>
            <a:r>
              <a:rPr lang="pl-PL" dirty="0" smtClean="0"/>
              <a:t>Protokół TCP/IP tworzy stos protokołów i zawiera cztery warstwy funkcjonalne, które nawiązują do siedmiu warstw modelu OSI.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57422" y="714356"/>
            <a:ext cx="4348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Warstwy w architekturze protokołów TCP/IP </a:t>
            </a:r>
            <a:endParaRPr lang="pl-PL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10" y="1428736"/>
            <a:ext cx="7696200" cy="4667250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pl-PL" b="1"/>
              <a:t>4	Warstwa Aplikacji</a:t>
            </a:r>
          </a:p>
          <a:p>
            <a:pPr>
              <a:defRPr/>
            </a:pPr>
            <a:r>
              <a:rPr lang="pl-PL"/>
              <a:t>	składa się z aplikacji i procesów</a:t>
            </a:r>
          </a:p>
          <a:p>
            <a:pPr>
              <a:defRPr/>
            </a:pPr>
            <a:r>
              <a:rPr lang="pl-PL"/>
              <a:t>	używających sieci</a:t>
            </a:r>
          </a:p>
          <a:p>
            <a:pPr>
              <a:defRPr/>
            </a:pPr>
            <a:r>
              <a:rPr lang="pl-PL" b="1"/>
              <a:t>3	Warstwa Transportowa </a:t>
            </a:r>
            <a:r>
              <a:rPr lang="pl-PL" b="1" i="1"/>
              <a:t>Host to Host</a:t>
            </a:r>
            <a:endParaRPr lang="pl-PL"/>
          </a:p>
          <a:p>
            <a:pPr>
              <a:defRPr/>
            </a:pPr>
            <a:r>
              <a:rPr lang="pl-PL"/>
              <a:t>	udostępnia usługi dostarczające dane </a:t>
            </a:r>
          </a:p>
          <a:p>
            <a:pPr>
              <a:defRPr/>
            </a:pPr>
            <a:r>
              <a:rPr lang="pl-PL"/>
              <a:t>	z jednego miejsca w inne</a:t>
            </a:r>
          </a:p>
          <a:p>
            <a:pPr>
              <a:defRPr/>
            </a:pPr>
            <a:r>
              <a:rPr lang="pl-PL" b="1"/>
              <a:t>2	Warstwa Internet</a:t>
            </a:r>
          </a:p>
          <a:p>
            <a:pPr>
              <a:defRPr/>
            </a:pPr>
            <a:r>
              <a:rPr lang="pl-PL"/>
              <a:t>	definiuje datagramy i </a:t>
            </a:r>
          </a:p>
          <a:p>
            <a:pPr>
              <a:defRPr/>
            </a:pPr>
            <a:r>
              <a:rPr lang="pl-PL"/>
              <a:t>	wyznacza trasy przesyłania danych</a:t>
            </a:r>
          </a:p>
          <a:p>
            <a:pPr>
              <a:defRPr/>
            </a:pPr>
            <a:r>
              <a:rPr lang="pl-PL" b="1"/>
              <a:t>1	Warstwa Dostępu do Sieci</a:t>
            </a:r>
          </a:p>
          <a:p>
            <a:pPr>
              <a:defRPr/>
            </a:pPr>
            <a:r>
              <a:rPr lang="pl-PL"/>
              <a:t>	składa się z procedur umożliwiających  </a:t>
            </a:r>
          </a:p>
          <a:p>
            <a:pPr>
              <a:defRPr/>
            </a:pPr>
            <a:r>
              <a:rPr lang="pl-PL"/>
              <a:t>	dostęp fizyczny do sieci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261723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785786" y="21429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PORÓWNANIE MODELU OSI Z MODELEM TCP/IP</a:t>
            </a:r>
            <a:endParaRPr lang="pl-P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928670"/>
            <a:ext cx="85725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Warstwa aplikacji (ang. </a:t>
            </a:r>
            <a:r>
              <a:rPr lang="pl-PL" b="1" i="1" dirty="0" err="1"/>
              <a:t>application</a:t>
            </a:r>
            <a:r>
              <a:rPr lang="pl-PL" b="1" i="1" dirty="0"/>
              <a:t> </a:t>
            </a:r>
            <a:r>
              <a:rPr lang="pl-PL" b="1" i="1" dirty="0" err="1"/>
              <a:t>layer</a:t>
            </a:r>
            <a:r>
              <a:rPr lang="pl-PL" b="1" i="1" dirty="0"/>
              <a:t>) to najwyższy poziom, w którym pracują</a:t>
            </a:r>
          </a:p>
          <a:p>
            <a:r>
              <a:rPr lang="pl-PL" dirty="0"/>
              <a:t>aplikacje, na przykład serwer WWW czy przeglądarka internetowa. Obejmuje ona zestaw</a:t>
            </a:r>
          </a:p>
          <a:p>
            <a:r>
              <a:rPr lang="pl-PL" dirty="0"/>
              <a:t>gotowych protokołów, które są wykorzystywane do przesyłania w sieci różnego</a:t>
            </a:r>
          </a:p>
          <a:p>
            <a:r>
              <a:rPr lang="pl-PL" dirty="0"/>
              <a:t>typu informacji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b="1" dirty="0" smtClean="0"/>
              <a:t>Warstwa </a:t>
            </a:r>
            <a:r>
              <a:rPr lang="pl-PL" b="1" dirty="0"/>
              <a:t>transportowa (ang. </a:t>
            </a:r>
            <a:r>
              <a:rPr lang="pl-PL" b="1" i="1" dirty="0"/>
              <a:t>transport </a:t>
            </a:r>
            <a:r>
              <a:rPr lang="pl-PL" b="1" i="1" dirty="0" err="1"/>
              <a:t>layer</a:t>
            </a:r>
            <a:r>
              <a:rPr lang="pl-PL" b="1" i="1" dirty="0"/>
              <a:t>) odpowiada za przesyłanie danych i kieruje</a:t>
            </a:r>
          </a:p>
          <a:p>
            <a:r>
              <a:rPr lang="pl-PL" dirty="0"/>
              <a:t>właściwe informacje do odpowiednich aplikacji, wykorzystując porty określane</a:t>
            </a:r>
          </a:p>
          <a:p>
            <a:r>
              <a:rPr lang="pl-PL" dirty="0"/>
              <a:t>dla każdego połączenia. Warstwa transportowa nawiązuje i zrywa połączenia między</a:t>
            </a:r>
          </a:p>
          <a:p>
            <a:r>
              <a:rPr lang="pl-PL" dirty="0"/>
              <a:t>komputerami i gwarantuje pewność transmisji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/>
              <a:t>Zadaniem </a:t>
            </a:r>
            <a:r>
              <a:rPr lang="pl-PL" b="1" dirty="0"/>
              <a:t>warstwy internetowej (ang. </a:t>
            </a:r>
            <a:r>
              <a:rPr lang="pl-PL" b="1" i="1" dirty="0" err="1"/>
              <a:t>internet</a:t>
            </a:r>
            <a:r>
              <a:rPr lang="pl-PL" b="1" i="1" dirty="0"/>
              <a:t> </a:t>
            </a:r>
            <a:r>
              <a:rPr lang="pl-PL" b="1" i="1" dirty="0" err="1"/>
              <a:t>layer</a:t>
            </a:r>
            <a:r>
              <a:rPr lang="pl-PL" b="1" i="1" dirty="0"/>
              <a:t>) jest podzielenie segmentów na</a:t>
            </a:r>
          </a:p>
          <a:p>
            <a:r>
              <a:rPr lang="pl-PL" dirty="0"/>
              <a:t>pakiety i przesłanie ich dowolną siecią. Pakiety trafiają do sieci docelowej niezależnie</a:t>
            </a:r>
          </a:p>
          <a:p>
            <a:r>
              <a:rPr lang="pl-PL" dirty="0"/>
              <a:t>od przebytej drogi. Tą warstwą zarządza protokół IP. Tutaj określana jest najlepsza</a:t>
            </a:r>
          </a:p>
          <a:p>
            <a:r>
              <a:rPr lang="pl-PL" dirty="0"/>
              <a:t>ścieżka i następuje przełączanie pakietów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/>
              <a:t>Warstwa dostępu do sieci (ang. </a:t>
            </a:r>
            <a:r>
              <a:rPr lang="pl-PL" b="1" i="1" dirty="0" err="1"/>
              <a:t>network</a:t>
            </a:r>
            <a:r>
              <a:rPr lang="pl-PL" b="1" i="1" dirty="0"/>
              <a:t> </a:t>
            </a:r>
            <a:r>
              <a:rPr lang="pl-PL" b="1" i="1" dirty="0" err="1"/>
              <a:t>access</a:t>
            </a:r>
            <a:r>
              <a:rPr lang="pl-PL" b="1" i="1" dirty="0"/>
              <a:t> </a:t>
            </a:r>
            <a:r>
              <a:rPr lang="pl-PL" b="1" i="1" dirty="0" err="1"/>
              <a:t>layer</a:t>
            </a:r>
            <a:r>
              <a:rPr lang="pl-PL" b="1" i="1" dirty="0"/>
              <a:t>) zajmuje się przekazywaniem</a:t>
            </a:r>
          </a:p>
          <a:p>
            <a:r>
              <a:rPr lang="pl-PL" dirty="0"/>
              <a:t>danych przez fizyczne połączenia między urządzeniami sieciowymi (np. karty sieciowe</a:t>
            </a:r>
          </a:p>
          <a:p>
            <a:r>
              <a:rPr lang="pl-PL" dirty="0"/>
              <a:t>lub modemy). Dodatkowo warstwa ta jest wyposażona w protokoły służące do </a:t>
            </a:r>
            <a:r>
              <a:rPr lang="pl-PL" dirty="0" smtClean="0"/>
              <a:t>dynamicznego określania </a:t>
            </a:r>
            <a:r>
              <a:rPr lang="pl-PL" dirty="0"/>
              <a:t>adresów IP.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42910" y="21429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ZADANIA WARSTW W PROTOKOLE TCP/IP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1071546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500042"/>
            <a:ext cx="892971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Protokoły w warstwie dostępu do </a:t>
            </a:r>
            <a:r>
              <a:rPr lang="pl-PL" sz="2400" b="1" dirty="0" smtClean="0"/>
              <a:t>sieci</a:t>
            </a:r>
          </a:p>
          <a:p>
            <a:endParaRPr lang="pl-PL" dirty="0"/>
          </a:p>
          <a:p>
            <a:r>
              <a:rPr lang="pl-PL" sz="2000" b="1" dirty="0">
                <a:solidFill>
                  <a:srgbClr val="FF0000"/>
                </a:solidFill>
              </a:rPr>
              <a:t>Warstwa dostępu do sieci jest odpowiedzialna za wszystkie zagadnienia związane </a:t>
            </a:r>
            <a:r>
              <a:rPr lang="pl-PL" sz="2000" b="1" dirty="0" smtClean="0">
                <a:solidFill>
                  <a:srgbClr val="FF0000"/>
                </a:solidFill>
              </a:rPr>
              <a:t/>
            </a:r>
            <a:br>
              <a:rPr lang="pl-PL" sz="2000" b="1" dirty="0" smtClean="0">
                <a:solidFill>
                  <a:srgbClr val="FF0000"/>
                </a:solidFill>
              </a:rPr>
            </a:br>
            <a:r>
              <a:rPr lang="pl-PL" sz="2000" b="1" dirty="0" smtClean="0">
                <a:solidFill>
                  <a:srgbClr val="FF0000"/>
                </a:solidFill>
              </a:rPr>
              <a:t>z zestawieniem łącza </a:t>
            </a:r>
            <a:r>
              <a:rPr lang="pl-PL" sz="2000" b="1" dirty="0">
                <a:solidFill>
                  <a:srgbClr val="FF0000"/>
                </a:solidFill>
              </a:rPr>
              <a:t>fizycznego służącego do przekazywania pakietu IP do medium sieciowego</a:t>
            </a:r>
            <a:r>
              <a:rPr lang="pl-PL" sz="2000" b="1" dirty="0" smtClean="0">
                <a:solidFill>
                  <a:srgbClr val="FF0000"/>
                </a:solidFill>
              </a:rPr>
              <a:t>.</a:t>
            </a:r>
          </a:p>
          <a:p>
            <a:endParaRPr lang="pl-PL" sz="2000" dirty="0"/>
          </a:p>
          <a:p>
            <a:r>
              <a:rPr lang="pl-PL" sz="2000" dirty="0"/>
              <a:t>Odpowiada między innymi za odwzorowywanie adresów IP na adresy </a:t>
            </a:r>
            <a:r>
              <a:rPr lang="pl-PL" sz="2000" dirty="0" smtClean="0"/>
              <a:t>sprzętowe i </a:t>
            </a:r>
            <a:r>
              <a:rPr lang="pl-PL" sz="2000" dirty="0"/>
              <a:t>za </a:t>
            </a:r>
            <a:r>
              <a:rPr lang="pl-PL" sz="2000" dirty="0" err="1" smtClean="0"/>
              <a:t>enkapsulację</a:t>
            </a:r>
            <a:r>
              <a:rPr lang="pl-PL" sz="2000" dirty="0" smtClean="0"/>
              <a:t>* </a:t>
            </a:r>
            <a:r>
              <a:rPr lang="pl-PL" sz="2000" dirty="0"/>
              <a:t>pakietów IP w ramki. Określa połączenie z fizycznym </a:t>
            </a:r>
            <a:r>
              <a:rPr lang="pl-PL" sz="2000" dirty="0" smtClean="0"/>
              <a:t>medium sieci </a:t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zależności od rodzaju sprzętu i interfejsu sieciowego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/>
              <a:t>W warstwie dostępu do sieci modelu TCP/IP działają sterowniki aplikacji, modemów</a:t>
            </a:r>
          </a:p>
          <a:p>
            <a:r>
              <a:rPr lang="pl-PL" sz="2000" dirty="0"/>
              <a:t>i innych urządzeń. Definiuje ona funkcje umożliwiające korzystanie ze sprzętu </a:t>
            </a:r>
            <a:r>
              <a:rPr lang="pl-PL" sz="2000" dirty="0" smtClean="0"/>
              <a:t>sieciowego </a:t>
            </a:r>
            <a:r>
              <a:rPr lang="pl-PL" sz="2000" dirty="0"/>
              <a:t>i dostęp do medium transmisyjnego</a:t>
            </a:r>
            <a:r>
              <a:rPr lang="pl-PL" sz="2000" dirty="0" smtClean="0"/>
              <a:t>.</a:t>
            </a:r>
          </a:p>
          <a:p>
            <a:endParaRPr lang="pl-PL" sz="2000" dirty="0" smtClean="0"/>
          </a:p>
          <a:p>
            <a:r>
              <a:rPr lang="pl-PL" sz="2000" dirty="0" smtClean="0"/>
              <a:t>W </a:t>
            </a:r>
            <a:r>
              <a:rPr lang="pl-PL" sz="2000" dirty="0"/>
              <a:t>sieciach lokalnych protokołem </a:t>
            </a:r>
            <a:r>
              <a:rPr lang="pl-PL" sz="2000" dirty="0" smtClean="0"/>
              <a:t>dostępu do </a:t>
            </a:r>
            <a:r>
              <a:rPr lang="pl-PL" sz="2000" dirty="0"/>
              <a:t>sieci jest Ethernet, w sieciach rozległych są to m.in. protokoły ATM i </a:t>
            </a:r>
            <a:r>
              <a:rPr lang="pl-PL" sz="2000" dirty="0" err="1"/>
              <a:t>Frame</a:t>
            </a:r>
            <a:r>
              <a:rPr lang="pl-PL" sz="2000" dirty="0"/>
              <a:t> </a:t>
            </a:r>
            <a:r>
              <a:rPr lang="pl-PL" sz="2000" dirty="0" err="1"/>
              <a:t>Relay</a:t>
            </a:r>
            <a:r>
              <a:rPr lang="pl-PL" sz="2000" dirty="0"/>
              <a:t>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4282" y="5715016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/>
              <a:t>*</a:t>
            </a:r>
            <a:r>
              <a:rPr lang="pl-PL" b="1" i="1" dirty="0" err="1" smtClean="0"/>
              <a:t>Enkapsulacja</a:t>
            </a:r>
            <a:r>
              <a:rPr lang="pl-PL" b="1" i="1" dirty="0" smtClean="0"/>
              <a:t> - w przypadku sieci komputerowych jest to umieszczanie pakietów z wyższej warstwy sieciowej (np. TCP/IP) w pakietach niższej warstwy (np. ramkach Ethernet), by było możliwe ich przesłanie przez sieć.</a:t>
            </a:r>
            <a:endParaRPr lang="pl-PL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142852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Protokoły warstwy </a:t>
            </a:r>
            <a:r>
              <a:rPr lang="pl-PL" b="1" dirty="0" smtClean="0"/>
              <a:t>internetowej</a:t>
            </a:r>
          </a:p>
          <a:p>
            <a:pPr algn="ctr"/>
            <a:endParaRPr lang="pl-PL" b="1" dirty="0"/>
          </a:p>
          <a:p>
            <a:r>
              <a:rPr lang="pl-PL" dirty="0">
                <a:solidFill>
                  <a:srgbClr val="FF0000"/>
                </a:solidFill>
              </a:rPr>
              <a:t>Zadaniem warstwy internetowej jest wybranie najlepszej ścieżki dla pakietów przesyłanych</a:t>
            </a:r>
          </a:p>
          <a:p>
            <a:r>
              <a:rPr lang="pl-PL" dirty="0">
                <a:solidFill>
                  <a:srgbClr val="FF0000"/>
                </a:solidFill>
              </a:rPr>
              <a:t>w sieci. Podstawowym protokołem działającym w tej warstwie jest </a:t>
            </a:r>
            <a:r>
              <a:rPr lang="pl-PL" b="1" dirty="0">
                <a:solidFill>
                  <a:srgbClr val="FF0000"/>
                </a:solidFill>
              </a:rPr>
              <a:t>protokół</a:t>
            </a:r>
          </a:p>
          <a:p>
            <a:r>
              <a:rPr lang="pl-PL" b="1" dirty="0">
                <a:solidFill>
                  <a:srgbClr val="FF0000"/>
                </a:solidFill>
              </a:rPr>
              <a:t>IP (ang. </a:t>
            </a:r>
            <a:r>
              <a:rPr lang="pl-PL" b="1" i="1" dirty="0">
                <a:solidFill>
                  <a:srgbClr val="FF0000"/>
                </a:solidFill>
              </a:rPr>
              <a:t>Internet </a:t>
            </a:r>
            <a:r>
              <a:rPr lang="pl-PL" b="1" i="1" dirty="0" err="1">
                <a:solidFill>
                  <a:srgbClr val="FF0000"/>
                </a:solidFill>
              </a:rPr>
              <a:t>Protocol</a:t>
            </a:r>
            <a:r>
              <a:rPr lang="pl-PL" b="1" i="1" dirty="0">
                <a:solidFill>
                  <a:srgbClr val="FF0000"/>
                </a:solidFill>
              </a:rPr>
              <a:t>). Tutaj następuje określenie najlepszej ścieżki i przełączanie</a:t>
            </a:r>
          </a:p>
          <a:p>
            <a:r>
              <a:rPr lang="pl-PL" dirty="0">
                <a:solidFill>
                  <a:srgbClr val="FF0000"/>
                </a:solidFill>
              </a:rPr>
              <a:t>pakietów.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4282" y="2143116"/>
            <a:ext cx="87868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W warstwie internetowej modelu TCP/IP działają następujące protokoły</a:t>
            </a:r>
            <a:r>
              <a:rPr lang="pl-PL" dirty="0" smtClean="0"/>
              <a:t>:</a:t>
            </a:r>
          </a:p>
          <a:p>
            <a:pPr algn="just"/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i="1" dirty="0">
                <a:solidFill>
                  <a:srgbClr val="FF0000"/>
                </a:solidFill>
              </a:rPr>
              <a:t>Protokół IP</a:t>
            </a:r>
            <a:r>
              <a:rPr lang="pl-PL" i="1" dirty="0"/>
              <a:t>, który zapewnia usługę bezpołączeniowego dostarczania pakietów przy</a:t>
            </a:r>
          </a:p>
          <a:p>
            <a:pPr algn="just"/>
            <a:r>
              <a:rPr lang="pl-PL" dirty="0"/>
              <a:t>użyciu dostępnych możliwości. Protokół IP nie bierze pod uwagę zawartości pakietu,</a:t>
            </a:r>
          </a:p>
          <a:p>
            <a:pPr algn="just"/>
            <a:r>
              <a:rPr lang="pl-PL" dirty="0"/>
              <a:t>ale wyszukuje ścieżkę do miejsca docelowego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i="1" dirty="0">
                <a:solidFill>
                  <a:srgbClr val="FF0000"/>
                </a:solidFill>
              </a:rPr>
              <a:t>Protokół ICMP </a:t>
            </a:r>
            <a:r>
              <a:rPr lang="pl-PL" i="1" dirty="0"/>
              <a:t>(ang. Internet </a:t>
            </a:r>
            <a:r>
              <a:rPr lang="pl-PL" i="1" dirty="0" err="1"/>
              <a:t>Control</a:t>
            </a:r>
            <a:r>
              <a:rPr lang="pl-PL" i="1" dirty="0"/>
              <a:t> </a:t>
            </a:r>
            <a:r>
              <a:rPr lang="pl-PL" i="1" dirty="0" err="1"/>
              <a:t>Message</a:t>
            </a:r>
            <a:r>
              <a:rPr lang="pl-PL" i="1" dirty="0"/>
              <a:t> </a:t>
            </a:r>
            <a:r>
              <a:rPr lang="pl-PL" i="1" dirty="0" err="1"/>
              <a:t>Protocol</a:t>
            </a:r>
            <a:r>
              <a:rPr lang="pl-PL" i="1" dirty="0"/>
              <a:t>), który pełni funkcje kontrolne</a:t>
            </a:r>
          </a:p>
          <a:p>
            <a:pPr algn="just"/>
            <a:r>
              <a:rPr lang="pl-PL" dirty="0"/>
              <a:t>i informacyjne. Jest on używany przez polecenia sprawdzające poprawność</a:t>
            </a:r>
          </a:p>
          <a:p>
            <a:pPr algn="just"/>
            <a:r>
              <a:rPr lang="pl-PL" dirty="0"/>
              <a:t>połączenia (np. polecenie ping</a:t>
            </a:r>
            <a:r>
              <a:rPr lang="pl-PL" dirty="0" smtClean="0"/>
              <a:t>).</a:t>
            </a:r>
          </a:p>
          <a:p>
            <a:pPr algn="just"/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i="1" dirty="0">
                <a:solidFill>
                  <a:srgbClr val="FF0000"/>
                </a:solidFill>
              </a:rPr>
              <a:t>Protokół ARP </a:t>
            </a:r>
            <a:r>
              <a:rPr lang="pl-PL" i="1" dirty="0"/>
              <a:t>(ang. </a:t>
            </a:r>
            <a:r>
              <a:rPr lang="pl-PL" i="1" dirty="0" err="1"/>
              <a:t>Address</a:t>
            </a:r>
            <a:r>
              <a:rPr lang="pl-PL" i="1" dirty="0"/>
              <a:t> Resolution </a:t>
            </a:r>
            <a:r>
              <a:rPr lang="pl-PL" i="1" dirty="0" err="1"/>
              <a:t>Protocol</a:t>
            </a:r>
            <a:r>
              <a:rPr lang="pl-PL" i="1" dirty="0"/>
              <a:t>), który znajduje adres warstwy łącza</a:t>
            </a:r>
          </a:p>
          <a:p>
            <a:pPr algn="just"/>
            <a:r>
              <a:rPr lang="pl-PL" dirty="0"/>
              <a:t>danych MAC dla znanego adresu IP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err="1">
                <a:solidFill>
                  <a:srgbClr val="FF0000"/>
                </a:solidFill>
              </a:rPr>
              <a:t>Protokół</a:t>
            </a:r>
            <a:r>
              <a:rPr lang="en-US" i="1" dirty="0">
                <a:solidFill>
                  <a:srgbClr val="FF0000"/>
                </a:solidFill>
              </a:rPr>
              <a:t> RARP </a:t>
            </a:r>
            <a:r>
              <a:rPr lang="en-US" i="1" dirty="0"/>
              <a:t>(</a:t>
            </a:r>
            <a:r>
              <a:rPr lang="en-US" i="1" dirty="0" err="1"/>
              <a:t>ang</a:t>
            </a:r>
            <a:r>
              <a:rPr lang="en-US" i="1" dirty="0"/>
              <a:t>. Reverse Address Resolution Protocol), </a:t>
            </a:r>
            <a:r>
              <a:rPr lang="en-US" i="1" dirty="0" err="1"/>
              <a:t>który</a:t>
            </a:r>
            <a:r>
              <a:rPr lang="en-US" i="1" dirty="0"/>
              <a:t> </a:t>
            </a:r>
            <a:r>
              <a:rPr lang="en-US" i="1" dirty="0" err="1"/>
              <a:t>znajduje</a:t>
            </a:r>
            <a:r>
              <a:rPr lang="en-US" i="1" dirty="0"/>
              <a:t> </a:t>
            </a:r>
            <a:r>
              <a:rPr lang="en-US" i="1" dirty="0" err="1"/>
              <a:t>adres</a:t>
            </a:r>
            <a:r>
              <a:rPr lang="en-US" i="1" dirty="0"/>
              <a:t> IP</a:t>
            </a:r>
          </a:p>
          <a:p>
            <a:pPr algn="just"/>
            <a:r>
              <a:rPr lang="pl-PL" dirty="0"/>
              <a:t>dla znanego adresu MAC.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428604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Protokoły warstwy transportowej</a:t>
            </a:r>
          </a:p>
          <a:p>
            <a:pPr algn="just"/>
            <a:r>
              <a:rPr lang="pl-PL" dirty="0"/>
              <a:t>Protokoły warstwy transportowej to TCP i UDP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>
                <a:solidFill>
                  <a:srgbClr val="FF0000"/>
                </a:solidFill>
              </a:rPr>
              <a:t>Protokół IP </a:t>
            </a:r>
            <a:r>
              <a:rPr lang="pl-PL" dirty="0"/>
              <a:t>pozwala na przenoszenie pakietów między sieciami, jednak nie zapewnia,</a:t>
            </a:r>
          </a:p>
          <a:p>
            <a:pPr algn="just"/>
            <a:r>
              <a:rPr lang="pl-PL" dirty="0"/>
              <a:t>że wysłane dane dotrą do adresata. Ta cecha powoduje, że protokół IP nazywany jest</a:t>
            </a:r>
          </a:p>
          <a:p>
            <a:pPr algn="just"/>
            <a:r>
              <a:rPr lang="pl-PL" b="1" dirty="0"/>
              <a:t>bezpołączeniowym — dane wysyłane są tylko w jedną stronę, bez potwierdzenia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/>
              <a:t>P</a:t>
            </a:r>
            <a:r>
              <a:rPr lang="pl-PL" b="1" dirty="0" smtClean="0"/>
              <a:t>rotokół </a:t>
            </a:r>
            <a:r>
              <a:rPr lang="pl-PL" b="1" dirty="0"/>
              <a:t>TCP, nazywany </a:t>
            </a:r>
            <a:r>
              <a:rPr lang="pl-PL" b="1" dirty="0" smtClean="0"/>
              <a:t>protokołem połączeniowym odpowiada </a:t>
            </a:r>
            <a:r>
              <a:rPr lang="pl-PL" dirty="0" smtClean="0"/>
              <a:t>Za niezawodność przesyłu danych</a:t>
            </a:r>
            <a:r>
              <a:rPr lang="pl-PL" b="1" dirty="0" smtClean="0"/>
              <a:t>. </a:t>
            </a:r>
            <a:r>
              <a:rPr lang="pl-PL" b="1" dirty="0"/>
              <a:t>To on po odebraniu każdej porcji danych wysyła </a:t>
            </a:r>
            <a:r>
              <a:rPr lang="pl-PL" b="1" dirty="0" smtClean="0"/>
              <a:t>potwierdzenie </a:t>
            </a:r>
            <a:r>
              <a:rPr lang="pl-PL" dirty="0" smtClean="0"/>
              <a:t>do </a:t>
            </a:r>
            <a:r>
              <a:rPr lang="pl-PL" dirty="0"/>
              <a:t>nadawcy, że dane zostały odebrane. W przypadku braku potwierdzenia </a:t>
            </a:r>
            <a:r>
              <a:rPr lang="pl-PL" dirty="0" smtClean="0"/>
              <a:t>dane wysyłane </a:t>
            </a:r>
            <a:r>
              <a:rPr lang="pl-PL" dirty="0"/>
              <a:t>są ponownie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 smtClean="0"/>
              <a:t>Protokół UDP </a:t>
            </a:r>
            <a:r>
              <a:rPr lang="pl-PL" b="1" dirty="0"/>
              <a:t>(ang. </a:t>
            </a:r>
            <a:r>
              <a:rPr lang="pl-PL" b="1" i="1" dirty="0" err="1"/>
              <a:t>User</a:t>
            </a:r>
            <a:r>
              <a:rPr lang="pl-PL" b="1" i="1" dirty="0"/>
              <a:t> </a:t>
            </a:r>
            <a:r>
              <a:rPr lang="pl-PL" b="1" i="1" dirty="0" err="1" smtClean="0"/>
              <a:t>Datagram</a:t>
            </a:r>
            <a:r>
              <a:rPr lang="pl-PL" b="1" i="1" dirty="0" smtClean="0"/>
              <a:t> </a:t>
            </a:r>
            <a:r>
              <a:rPr lang="pl-PL" b="1" i="1" dirty="0" err="1" smtClean="0"/>
              <a:t>Protocol</a:t>
            </a:r>
            <a:r>
              <a:rPr lang="pl-PL" i="1" dirty="0"/>
              <a:t>). Jest on bezpołączeniowym protokołem transportowym należącym do </a:t>
            </a:r>
            <a:r>
              <a:rPr lang="pl-PL" i="1" dirty="0" smtClean="0"/>
              <a:t>stosu </a:t>
            </a:r>
            <a:r>
              <a:rPr lang="pl-PL" dirty="0" smtClean="0"/>
              <a:t>protokołów </a:t>
            </a:r>
            <a:r>
              <a:rPr lang="pl-PL" dirty="0"/>
              <a:t>TCP/IP. Służy do wysyłania </a:t>
            </a:r>
            <a:r>
              <a:rPr lang="pl-PL" dirty="0" err="1"/>
              <a:t>datagramów</a:t>
            </a:r>
            <a:r>
              <a:rPr lang="pl-PL" dirty="0"/>
              <a:t> bez potwierdzania czy </a:t>
            </a:r>
            <a:r>
              <a:rPr lang="pl-PL" dirty="0" smtClean="0"/>
              <a:t>gwarancji ich </a:t>
            </a:r>
            <a:r>
              <a:rPr lang="pl-PL" dirty="0"/>
              <a:t>dostarczenia. Przetwarzanie błędów i retransmisja muszą być obsłużone przez protokoły</a:t>
            </a:r>
          </a:p>
          <a:p>
            <a:pPr algn="just"/>
            <a:r>
              <a:rPr lang="pl-PL" dirty="0"/>
              <a:t>wyższych warstw (np. warstwy aplikacji).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4282" y="521495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>
                <a:solidFill>
                  <a:srgbClr val="FF0000"/>
                </a:solidFill>
              </a:rPr>
              <a:t>Warstwa transportowa zapewnia usługi przesyłania danych z hosta źródłowego do </a:t>
            </a:r>
            <a:r>
              <a:rPr lang="pl-PL" b="1" i="1" dirty="0" smtClean="0">
                <a:solidFill>
                  <a:srgbClr val="FF0000"/>
                </a:solidFill>
              </a:rPr>
              <a:t>hosta </a:t>
            </a:r>
            <a:r>
              <a:rPr lang="pl-PL" b="1" dirty="0" smtClean="0">
                <a:solidFill>
                  <a:srgbClr val="FF0000"/>
                </a:solidFill>
              </a:rPr>
              <a:t>docelowego</a:t>
            </a:r>
            <a:r>
              <a:rPr lang="pl-PL" b="1" dirty="0">
                <a:solidFill>
                  <a:srgbClr val="FF0000"/>
                </a:solidFill>
              </a:rPr>
              <a:t>. Ustanawia logiczne połączenie między hostem wysyłającym i odbierającym.</a:t>
            </a:r>
          </a:p>
          <a:p>
            <a:r>
              <a:rPr lang="pl-PL" b="1" dirty="0">
                <a:solidFill>
                  <a:srgbClr val="FF0000"/>
                </a:solidFill>
              </a:rPr>
              <a:t>Protokoły transportowe dzielą i scalają dane wysyłane przez aplikacje wyższej</a:t>
            </a:r>
          </a:p>
          <a:p>
            <a:r>
              <a:rPr lang="pl-PL" b="1" dirty="0">
                <a:solidFill>
                  <a:srgbClr val="FF0000"/>
                </a:solidFill>
              </a:rPr>
              <a:t>warstwy w jeden strumień danych przepływający między punktami końcowymi.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58" y="214290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/>
              <a:t>Protokoły warstwy </a:t>
            </a:r>
            <a:r>
              <a:rPr lang="pl-PL" sz="2000" b="1" dirty="0" smtClean="0"/>
              <a:t>aplikacji</a:t>
            </a:r>
          </a:p>
          <a:p>
            <a:pPr algn="ctr"/>
            <a:endParaRPr lang="pl-PL" sz="2000" b="1" dirty="0"/>
          </a:p>
          <a:p>
            <a:pPr algn="just"/>
            <a:r>
              <a:rPr lang="pl-PL" sz="1600" dirty="0"/>
              <a:t>Najpopularniejsze protokoły warstwy aplikacji:</a:t>
            </a:r>
          </a:p>
          <a:p>
            <a:pPr algn="just"/>
            <a:r>
              <a:rPr lang="pl-PL" sz="1600" b="1" dirty="0" smtClean="0"/>
              <a:t>Telnet </a:t>
            </a:r>
            <a:r>
              <a:rPr lang="pl-PL" sz="1600" b="1" dirty="0"/>
              <a:t>(ang. </a:t>
            </a:r>
            <a:r>
              <a:rPr lang="pl-PL" sz="1600" b="1" i="1" dirty="0"/>
              <a:t>Network Terminal </a:t>
            </a:r>
            <a:r>
              <a:rPr lang="pl-PL" sz="1600" b="1" i="1" dirty="0" err="1"/>
              <a:t>Protocol</a:t>
            </a:r>
            <a:r>
              <a:rPr lang="pl-PL" sz="1600" b="1" i="1" dirty="0"/>
              <a:t>) — </a:t>
            </a:r>
            <a:r>
              <a:rPr lang="pl-PL" sz="1600" dirty="0"/>
              <a:t>protokół terminala sieciowego, </a:t>
            </a:r>
            <a:r>
              <a:rPr lang="pl-PL" sz="1600" dirty="0" smtClean="0"/>
              <a:t>pozwalający na </a:t>
            </a:r>
            <a:r>
              <a:rPr lang="pl-PL" sz="1600" dirty="0"/>
              <a:t>zdalną pracę z wykorzystaniem konsoli tekstowej</a:t>
            </a:r>
            <a:r>
              <a:rPr lang="pl-PL" sz="1600" dirty="0" smtClean="0"/>
              <a:t>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 smtClean="0"/>
              <a:t>FTP (ang. </a:t>
            </a:r>
            <a:r>
              <a:rPr lang="pl-PL" sz="1600" b="1" i="1" dirty="0" smtClean="0"/>
              <a:t>File Transfer </a:t>
            </a:r>
            <a:r>
              <a:rPr lang="pl-PL" sz="1600" b="1" i="1" dirty="0" err="1" smtClean="0"/>
              <a:t>Protocol</a:t>
            </a:r>
            <a:r>
              <a:rPr lang="pl-PL" sz="1600" b="1" i="1" dirty="0" smtClean="0"/>
              <a:t>) — </a:t>
            </a:r>
            <a:r>
              <a:rPr lang="pl-PL" sz="1600" dirty="0"/>
              <a:t>protokół transmisji plików.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SMTP (ang. </a:t>
            </a:r>
            <a:r>
              <a:rPr lang="pl-PL" sz="1600" b="1" i="1" dirty="0"/>
              <a:t>Simple Mail Transfer </a:t>
            </a:r>
            <a:r>
              <a:rPr lang="pl-PL" sz="1600" b="1" i="1" dirty="0" err="1"/>
              <a:t>Protocol</a:t>
            </a:r>
            <a:r>
              <a:rPr lang="pl-PL" sz="1600" b="1" i="1" dirty="0"/>
              <a:t>) — </a:t>
            </a:r>
            <a:r>
              <a:rPr lang="pl-PL" sz="1600" dirty="0"/>
              <a:t>protokół wysyłania poczty elektronicznej</a:t>
            </a:r>
            <a:r>
              <a:rPr lang="pl-PL" sz="1600" b="1" i="1" dirty="0"/>
              <a:t>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POP (ang. </a:t>
            </a:r>
            <a:r>
              <a:rPr lang="pl-PL" sz="1600" b="1" i="1" dirty="0"/>
              <a:t>Post Office </a:t>
            </a:r>
            <a:r>
              <a:rPr lang="pl-PL" sz="1600" b="1" i="1" dirty="0" err="1"/>
              <a:t>Protocol</a:t>
            </a:r>
            <a:r>
              <a:rPr lang="pl-PL" sz="1600" b="1" i="1" dirty="0"/>
              <a:t>) — </a:t>
            </a:r>
            <a:r>
              <a:rPr lang="pl-PL" sz="1600" dirty="0"/>
              <a:t>protokół odbioru poczty elektronicznej</a:t>
            </a:r>
            <a:r>
              <a:rPr lang="pl-PL" sz="1600" b="1" i="1" dirty="0"/>
              <a:t>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HTTP (ang. </a:t>
            </a:r>
            <a:r>
              <a:rPr lang="pl-PL" sz="1600" b="1" i="1" dirty="0" err="1"/>
              <a:t>Hypertext</a:t>
            </a:r>
            <a:r>
              <a:rPr lang="pl-PL" sz="1600" b="1" i="1" dirty="0"/>
              <a:t> Transfer </a:t>
            </a:r>
            <a:r>
              <a:rPr lang="pl-PL" sz="1600" b="1" i="1" dirty="0" err="1"/>
              <a:t>Protocol</a:t>
            </a:r>
            <a:r>
              <a:rPr lang="pl-PL" sz="1600" b="1" i="1" dirty="0"/>
              <a:t>) — </a:t>
            </a:r>
            <a:r>
              <a:rPr lang="pl-PL" sz="1600" dirty="0"/>
              <a:t>protokół przesyłania stron WWW.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SSH (ang. </a:t>
            </a:r>
            <a:r>
              <a:rPr lang="pl-PL" sz="1600" b="1" i="1" dirty="0" err="1"/>
              <a:t>Secure</a:t>
            </a:r>
            <a:r>
              <a:rPr lang="pl-PL" sz="1600" b="1" i="1" dirty="0"/>
              <a:t> Shell Login) — </a:t>
            </a:r>
            <a:r>
              <a:rPr lang="pl-PL" sz="1600" dirty="0"/>
              <a:t>protokół terminala sieciowego </a:t>
            </a:r>
            <a:r>
              <a:rPr lang="pl-PL" sz="1600" dirty="0" smtClean="0"/>
              <a:t>zapewniający szyfrowanie </a:t>
            </a:r>
            <a:r>
              <a:rPr lang="pl-PL" sz="1600" dirty="0"/>
              <a:t>połączenia.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DNS (ang. </a:t>
            </a:r>
            <a:r>
              <a:rPr lang="pl-PL" sz="1600" b="1" i="1" dirty="0" err="1"/>
              <a:t>Domain</a:t>
            </a:r>
            <a:r>
              <a:rPr lang="pl-PL" sz="1600" b="1" i="1" dirty="0"/>
              <a:t> </a:t>
            </a:r>
            <a:r>
              <a:rPr lang="pl-PL" sz="1600" b="1" i="1" dirty="0" err="1"/>
              <a:t>Name</a:t>
            </a:r>
            <a:r>
              <a:rPr lang="pl-PL" sz="1600" b="1" i="1" dirty="0"/>
              <a:t> Serwer) — </a:t>
            </a:r>
            <a:r>
              <a:rPr lang="pl-PL" sz="1600" dirty="0" err="1"/>
              <a:t>serwer</a:t>
            </a:r>
            <a:r>
              <a:rPr lang="pl-PL" sz="1600" dirty="0"/>
              <a:t> nazw domenowych. Odpowiada za </a:t>
            </a:r>
            <a:r>
              <a:rPr lang="pl-PL" sz="1600" dirty="0" smtClean="0"/>
              <a:t>tłumaczenie </a:t>
            </a:r>
            <a:r>
              <a:rPr lang="pl-PL" sz="1600" dirty="0"/>
              <a:t>adresów domenowych na adresy IP i odwrotnie.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DHCP (ang. </a:t>
            </a:r>
            <a:r>
              <a:rPr lang="pl-PL" sz="1600" b="1" i="1" dirty="0" err="1"/>
              <a:t>Dynamic</a:t>
            </a:r>
            <a:r>
              <a:rPr lang="pl-PL" sz="1600" b="1" i="1" dirty="0"/>
              <a:t> Host </a:t>
            </a:r>
            <a:r>
              <a:rPr lang="pl-PL" sz="1600" b="1" i="1" dirty="0" err="1"/>
              <a:t>Configuration</a:t>
            </a:r>
            <a:r>
              <a:rPr lang="pl-PL" sz="1600" b="1" i="1" dirty="0"/>
              <a:t> </a:t>
            </a:r>
            <a:r>
              <a:rPr lang="pl-PL" sz="1600" b="1" i="1" dirty="0" err="1"/>
              <a:t>Protocol</a:t>
            </a:r>
            <a:r>
              <a:rPr lang="pl-PL" sz="1600" b="1" i="1" dirty="0"/>
              <a:t>) — </a:t>
            </a:r>
            <a:r>
              <a:rPr lang="pl-PL" sz="1600" dirty="0"/>
              <a:t>protokół dynamicznej konfiguracji </a:t>
            </a:r>
            <a:r>
              <a:rPr lang="pl-PL" sz="1600" dirty="0" smtClean="0"/>
              <a:t>urządzeń</a:t>
            </a:r>
            <a:r>
              <a:rPr lang="pl-PL" sz="1600" dirty="0"/>
              <a:t>. Odpowiedzialny za przydzielanie adresów IP, adresu </a:t>
            </a:r>
            <a:r>
              <a:rPr lang="pl-PL" sz="1600" dirty="0" smtClean="0"/>
              <a:t>domyślnej bramki </a:t>
            </a:r>
            <a:r>
              <a:rPr lang="pl-PL" sz="1600" dirty="0"/>
              <a:t>i adresów serwerów DNS.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NFS (ang. </a:t>
            </a:r>
            <a:r>
              <a:rPr lang="pl-PL" sz="1600" b="1" i="1" dirty="0"/>
              <a:t>Network File System) — </a:t>
            </a:r>
            <a:r>
              <a:rPr lang="pl-PL" sz="1600" dirty="0"/>
              <a:t>protokół udostępniania systemów plików (dysków </a:t>
            </a:r>
            <a:r>
              <a:rPr lang="pl-PL" sz="1600" dirty="0" smtClean="0"/>
              <a:t>sieciowych</a:t>
            </a:r>
            <a:r>
              <a:rPr lang="pl-PL" sz="1600" dirty="0"/>
              <a:t>); działa, wykorzystując UDP, czyli bez potwierdzenia odbioru.</a:t>
            </a:r>
          </a:p>
          <a:p>
            <a:pPr algn="just"/>
            <a:r>
              <a:rPr lang="pl-PL" sz="1600" dirty="0" smtClean="0"/>
              <a:t> </a:t>
            </a:r>
            <a:r>
              <a:rPr lang="pl-PL" sz="1600" b="1" dirty="0"/>
              <a:t>SNMP (ang. </a:t>
            </a:r>
            <a:r>
              <a:rPr lang="pl-PL" sz="1600" b="1" i="1" dirty="0"/>
              <a:t>Simple Network Management </a:t>
            </a:r>
            <a:r>
              <a:rPr lang="pl-PL" sz="1600" b="1" i="1" dirty="0" err="1"/>
              <a:t>Protocol</a:t>
            </a:r>
            <a:r>
              <a:rPr lang="pl-PL" sz="1600" b="1" i="1" dirty="0"/>
              <a:t>) — </a:t>
            </a:r>
            <a:r>
              <a:rPr lang="pl-PL" sz="1600" dirty="0"/>
              <a:t>prosty protokół zarządzania </a:t>
            </a:r>
            <a:r>
              <a:rPr lang="pl-PL" sz="1600" dirty="0" smtClean="0"/>
              <a:t>siecią</a:t>
            </a:r>
            <a:r>
              <a:rPr lang="pl-PL" sz="1600" dirty="0"/>
              <a:t>. Pozwala na konfigurację urządzeń sieciowych i gromadzenie </a:t>
            </a:r>
            <a:r>
              <a:rPr lang="pl-PL" sz="1600" dirty="0" smtClean="0"/>
              <a:t>informacji na </a:t>
            </a:r>
            <a:r>
              <a:rPr lang="pl-PL" sz="1600" dirty="0"/>
              <a:t>ich temat.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85720" y="5214950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>
                <a:solidFill>
                  <a:srgbClr val="FF0000"/>
                </a:solidFill>
              </a:rPr>
              <a:t>Warstwa aplikacji zajmuje się świadczeniem usług dla użytkownika. Protokoły warstwy</a:t>
            </a:r>
          </a:p>
          <a:p>
            <a:r>
              <a:rPr lang="pl-PL" b="1" dirty="0">
                <a:solidFill>
                  <a:srgbClr val="FF0000"/>
                </a:solidFill>
              </a:rPr>
              <a:t>aplikacji definiują standardy komunikacji między aplikacjami (programami klienckimi</a:t>
            </a:r>
          </a:p>
          <a:p>
            <a:r>
              <a:rPr lang="pl-PL" b="1" dirty="0">
                <a:solidFill>
                  <a:srgbClr val="FF0000"/>
                </a:solidFill>
              </a:rPr>
              <a:t>a serwerowymi).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876</Words>
  <Application>Microsoft Office PowerPoint</Application>
  <PresentationFormat>Pokaz na ekranie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 Piotrowski</dc:creator>
  <cp:lastModifiedBy>Andrzej Piotrowski</cp:lastModifiedBy>
  <cp:revision>10</cp:revision>
  <dcterms:created xsi:type="dcterms:W3CDTF">2010-10-05T17:00:37Z</dcterms:created>
  <dcterms:modified xsi:type="dcterms:W3CDTF">2013-10-03T06:08:35Z</dcterms:modified>
</cp:coreProperties>
</file>