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1" r:id="rId9"/>
    <p:sldId id="265" r:id="rId10"/>
    <p:sldId id="274" r:id="rId11"/>
    <p:sldId id="271" r:id="rId12"/>
    <p:sldId id="262" r:id="rId13"/>
    <p:sldId id="264" r:id="rId14"/>
    <p:sldId id="266" r:id="rId15"/>
    <p:sldId id="268" r:id="rId16"/>
    <p:sldId id="272" r:id="rId17"/>
    <p:sldId id="267" r:id="rId18"/>
    <p:sldId id="273" r:id="rId19"/>
    <p:sldId id="26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ECE0CD-AA06-47DF-8841-A8B4722730EA}" type="datetimeFigureOut">
              <a:rPr lang="pl-PL" smtClean="0"/>
              <a:pPr/>
              <a:t>2019-01-05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53D83F-40AF-49D2-8E8A-D18FFF70E7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edu.pl/" TargetMode="External"/><Relationship Id="rId2" Type="http://schemas.openxmlformats.org/officeDocument/2006/relationships/hyperlink" Target="http://www.oke.krakow.pl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03269" y="1772222"/>
            <a:ext cx="9144000" cy="2387600"/>
          </a:xfrm>
        </p:spPr>
        <p:txBody>
          <a:bodyPr/>
          <a:lstStyle/>
          <a:p>
            <a:r>
              <a:rPr lang="pl-PL" dirty="0"/>
              <a:t>Egzamin gimnazjalny</a:t>
            </a:r>
            <a:br>
              <a:rPr lang="pl-PL" dirty="0"/>
            </a:br>
            <a:br>
              <a:rPr lang="pl-PL" dirty="0"/>
            </a:br>
            <a:r>
              <a:rPr lang="pl-PL" sz="3600" dirty="0"/>
              <a:t>w roku szkolnym 2018/2019</a:t>
            </a:r>
          </a:p>
        </p:txBody>
      </p:sp>
      <p:pic>
        <p:nvPicPr>
          <p:cNvPr id="67586" name="Picture 2" descr="Znalezione obrazy dla zapytania egzamin gimnazjaln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499" y="1843998"/>
            <a:ext cx="3781268" cy="2520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09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219200" y="1244601"/>
            <a:ext cx="10363200" cy="4762692"/>
          </a:xfrm>
        </p:spPr>
        <p:txBody>
          <a:bodyPr>
            <a:normAutofit/>
          </a:bodyPr>
          <a:lstStyle/>
          <a:p>
            <a:r>
              <a:rPr lang="pl-PL" sz="2400" dirty="0"/>
              <a:t>Uczeń, który </a:t>
            </a:r>
            <a:r>
              <a:rPr lang="pl-PL" sz="2400" u="sng" dirty="0"/>
              <a:t>nie zdążył przenieść odpowiedzi </a:t>
            </a:r>
            <a:r>
              <a:rPr lang="pl-PL" sz="2400" dirty="0"/>
              <a:t>na kartę odpowiedzi musi zgłosić ten fakt przewodniczącemu komisji.</a:t>
            </a:r>
          </a:p>
          <a:p>
            <a:pPr>
              <a:buNone/>
            </a:pPr>
            <a:endParaRPr lang="pl-PL" sz="2400" dirty="0"/>
          </a:p>
          <a:p>
            <a:r>
              <a:rPr lang="pl-PL" sz="2400" dirty="0"/>
              <a:t>Uczeń, który </a:t>
            </a:r>
            <a:r>
              <a:rPr lang="pl-PL" sz="2400" u="sng" dirty="0"/>
              <a:t>ukończył pracę </a:t>
            </a:r>
            <a:r>
              <a:rPr lang="pl-PL" sz="2400" dirty="0"/>
              <a:t>z arkuszem przed wyznaczonym czasem, zgłasza to przez podniesienie ręki. Członek komisji w obecności ucznia sprawdza kompletność materiałów.</a:t>
            </a:r>
          </a:p>
          <a:p>
            <a:pPr>
              <a:buNone/>
            </a:pPr>
            <a:endParaRPr lang="pl-PL" sz="2400" dirty="0"/>
          </a:p>
          <a:p>
            <a:r>
              <a:rPr lang="pl-PL" sz="2400" dirty="0"/>
              <a:t>Wszystkie zebrane materiały sprawdzane są pod kątem przeniesienia odpowiedzi na kartę odpowiedzi i pakowane zgodnie z instrukcją w obecności jednego ucznia.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/>
              <a:t>cd</a:t>
            </a:r>
            <a:r>
              <a:rPr lang="pl-PL" sz="2800" dirty="0"/>
              <a:t>.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1829" y="827314"/>
            <a:ext cx="8775474" cy="51448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600" dirty="0"/>
              <a:t>Na egzaminie mogą wystąpić:</a:t>
            </a:r>
          </a:p>
          <a:p>
            <a:pPr>
              <a:lnSpc>
                <a:spcPct val="150000"/>
              </a:lnSpc>
            </a:pPr>
            <a:r>
              <a:rPr lang="pl-PL" sz="3600" dirty="0"/>
              <a:t> pytania </a:t>
            </a:r>
            <a:r>
              <a:rPr lang="pl-PL" sz="3600" u="sng" dirty="0"/>
              <a:t>zamknięte</a:t>
            </a:r>
            <a:r>
              <a:rPr lang="pl-PL" sz="3600" dirty="0"/>
              <a:t> (typu ABCD, prawda-fałsz),</a:t>
            </a:r>
          </a:p>
          <a:p>
            <a:pPr>
              <a:lnSpc>
                <a:spcPct val="150000"/>
              </a:lnSpc>
            </a:pPr>
            <a:r>
              <a:rPr lang="pl-PL" sz="3600" dirty="0"/>
              <a:t> pytania </a:t>
            </a:r>
            <a:r>
              <a:rPr lang="pl-PL" sz="3600" u="sng" dirty="0"/>
              <a:t>otwarte</a:t>
            </a:r>
            <a:r>
              <a:rPr lang="pl-PL" sz="3600" dirty="0"/>
              <a:t>  - uzupełnianie luk w tekście, krótkie odpowiedzi na pytanie, wypracowanie, zadania matematyczne sprawdzające tok rozumowania. </a:t>
            </a:r>
          </a:p>
        </p:txBody>
      </p:sp>
    </p:spTree>
    <p:extLst>
      <p:ext uri="{BB962C8B-B14F-4D97-AF65-F5344CB8AC3E}">
        <p14:creationId xmlns:p14="http://schemas.microsoft.com/office/powerpoint/2010/main" val="271403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834" y="1948848"/>
            <a:ext cx="5667374" cy="4250531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7" y="2005080"/>
            <a:ext cx="5517424" cy="4138068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1674291" y="627017"/>
            <a:ext cx="9978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Schemat budowy arkusza egzaminacyjnego</a:t>
            </a:r>
          </a:p>
        </p:txBody>
      </p:sp>
    </p:spTree>
    <p:extLst>
      <p:ext uri="{BB962C8B-B14F-4D97-AF65-F5344CB8AC3E}">
        <p14:creationId xmlns:p14="http://schemas.microsoft.com/office/powerpoint/2010/main" val="318524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52" y="352107"/>
            <a:ext cx="4438055" cy="627770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4927" y="913765"/>
            <a:ext cx="4528456" cy="2247446"/>
          </a:xfrm>
        </p:spPr>
        <p:txBody>
          <a:bodyPr>
            <a:normAutofit/>
          </a:bodyPr>
          <a:lstStyle/>
          <a:p>
            <a:r>
              <a:rPr lang="pl-PL" sz="3200" dirty="0"/>
              <a:t>Wzór karty odpowiedzi.</a:t>
            </a:r>
          </a:p>
        </p:txBody>
      </p:sp>
    </p:spTree>
    <p:extLst>
      <p:ext uri="{BB962C8B-B14F-4D97-AF65-F5344CB8AC3E}">
        <p14:creationId xmlns:p14="http://schemas.microsoft.com/office/powerpoint/2010/main" val="348030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31371" y="2349500"/>
            <a:ext cx="8930329" cy="4120969"/>
          </a:xfrm>
        </p:spPr>
        <p:txBody>
          <a:bodyPr>
            <a:normAutofit/>
          </a:bodyPr>
          <a:lstStyle/>
          <a:p>
            <a:r>
              <a:rPr lang="pl-PL" sz="2400" dirty="0"/>
              <a:t>Wydłużenie czasu pracy z arkuszem  </a:t>
            </a:r>
          </a:p>
          <a:p>
            <a:endParaRPr lang="pl-PL" sz="2400" dirty="0"/>
          </a:p>
          <a:p>
            <a:r>
              <a:rPr lang="pl-PL" sz="2400" dirty="0"/>
              <a:t>Możliwość nieprzenoszenia odpowiedzi na kartę odpowiedzi </a:t>
            </a:r>
          </a:p>
          <a:p>
            <a:pPr marL="109728" indent="0">
              <a:buNone/>
            </a:pPr>
            <a:r>
              <a:rPr lang="pl-PL" sz="2400" dirty="0"/>
              <a:t>   </a:t>
            </a:r>
          </a:p>
          <a:p>
            <a:r>
              <a:rPr lang="pl-PL" sz="2400" dirty="0"/>
              <a:t>Korzystanie z arkusza w dostosowanej formie z powodu </a:t>
            </a:r>
          </a:p>
          <a:p>
            <a:pPr marL="109728" indent="0">
              <a:buNone/>
            </a:pPr>
            <a:r>
              <a:rPr lang="pl-PL" sz="2400" dirty="0"/>
              <a:t>   </a:t>
            </a:r>
            <a:r>
              <a:rPr lang="pl-PL" sz="2400" dirty="0" err="1"/>
              <a:t>słabosłyszenia</a:t>
            </a:r>
            <a:r>
              <a:rPr lang="pl-PL" sz="2400" dirty="0"/>
              <a:t> lub innych dysfunkcji.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1371" y="60669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/>
              <a:t>Dostosowanie warunków i form przeprowadzania egzaminu </a:t>
            </a:r>
            <a:r>
              <a:rPr lang="pl-PL" sz="3600"/>
              <a:t>gimnazjalnego </a:t>
            </a:r>
            <a:br>
              <a:rPr lang="pl-PL" sz="3600"/>
            </a:br>
            <a:r>
              <a:rPr lang="pl-PL" sz="3600"/>
              <a:t>w </a:t>
            </a:r>
            <a:r>
              <a:rPr lang="pl-PL" sz="3600" dirty="0"/>
              <a:t>naszym gimnazjum:</a:t>
            </a:r>
          </a:p>
        </p:txBody>
      </p:sp>
    </p:spTree>
    <p:extLst>
      <p:ext uri="{BB962C8B-B14F-4D97-AF65-F5344CB8AC3E}">
        <p14:creationId xmlns:p14="http://schemas.microsoft.com/office/powerpoint/2010/main" val="31681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4565" y="2130334"/>
            <a:ext cx="10546772" cy="445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/>
              <a:t>W przypadku egzaminu gimnazjalnego przeprowadzonego w </a:t>
            </a:r>
            <a:r>
              <a:rPr lang="pl-PL" sz="2600" u="sng" dirty="0"/>
              <a:t>kwietniu i czerwcu</a:t>
            </a:r>
            <a:r>
              <a:rPr lang="pl-PL" sz="2600" dirty="0"/>
              <a:t>:</a:t>
            </a:r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r>
              <a:rPr lang="pl-PL" sz="2600" u="sng" dirty="0"/>
              <a:t>14 czerwca 2019 r. </a:t>
            </a:r>
            <a:r>
              <a:rPr lang="pl-PL" sz="2600" dirty="0"/>
              <a:t>-  ogłoszenie wyników egzaminu gimnazjalnego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2600" u="sng" dirty="0"/>
              <a:t>14 czerwca 2019 r. </a:t>
            </a:r>
            <a:r>
              <a:rPr lang="pl-PL" sz="2600" dirty="0"/>
              <a:t>-  przekazanie szkołom wyników i zaświadczeń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2600" u="sng" dirty="0"/>
              <a:t>21 czerwca 2019 r. </a:t>
            </a:r>
            <a:r>
              <a:rPr lang="pl-PL" sz="2400" dirty="0"/>
              <a:t>-  wydanie zaświadczeń zdającym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Termin przekazania wyników i wydawania zaświadczeń:</a:t>
            </a:r>
          </a:p>
        </p:txBody>
      </p:sp>
    </p:spTree>
    <p:extLst>
      <p:ext uri="{BB962C8B-B14F-4D97-AF65-F5344CB8AC3E}">
        <p14:creationId xmlns:p14="http://schemas.microsoft.com/office/powerpoint/2010/main" val="86485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11529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Wynik procentowy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Wynik centylowy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Wyniki egzaminu gimnazjalnego są ostateczne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 i nie służy na nie skarga do sądu administracyjnego.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46312" y="365030"/>
            <a:ext cx="8911687" cy="1280890"/>
          </a:xfrm>
        </p:spPr>
        <p:txBody>
          <a:bodyPr/>
          <a:lstStyle/>
          <a:p>
            <a:r>
              <a:rPr lang="pl-PL" dirty="0"/>
              <a:t>Wyniki egzaminu gimnazjalnego:</a:t>
            </a:r>
          </a:p>
        </p:txBody>
      </p:sp>
      <p:sp>
        <p:nvSpPr>
          <p:cNvPr id="53250" name="AutoShape 2" descr="Znalezione obrazy dla zapytania egzamin gimnazjaln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3252" name="Picture 4" descr="Znalezione obrazy dla zapytania egzamin gimnazjaln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9988" y="2901664"/>
            <a:ext cx="2833924" cy="2329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645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54896" y="1680753"/>
            <a:ext cx="9690463" cy="43046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Uczeń i jego rodzice mają prawo wglądu do ocenionej i sprawdzonej pracy egzaminacyjnej w terminie 6 miesięcy od dnia wydania zaświadczenia przez OKE.</a:t>
            </a:r>
            <a:endParaRPr lang="pl-PL" sz="800" dirty="0"/>
          </a:p>
          <a:p>
            <a:pPr>
              <a:lnSpc>
                <a:spcPct val="150000"/>
              </a:lnSpc>
            </a:pPr>
            <a:r>
              <a:rPr lang="pl-PL" sz="2400" dirty="0"/>
              <a:t>Wniosek o wgląd składa się do dyrektora właściwej komisji okręgowej  (OKE w Krakowie).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Uczeń i jego rodzice mogą zwrócić się do dyrektora OKE z wnioskiem o weryfikację sumy punktów.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199" y="301893"/>
            <a:ext cx="8911687" cy="1280890"/>
          </a:xfrm>
        </p:spPr>
        <p:txBody>
          <a:bodyPr>
            <a:normAutofit/>
          </a:bodyPr>
          <a:lstStyle/>
          <a:p>
            <a:r>
              <a:rPr lang="pl-PL" sz="3200" dirty="0"/>
              <a:t>Wgląd do sprawdzonej i ocenionej pracy egzaminacyjnej</a:t>
            </a:r>
          </a:p>
        </p:txBody>
      </p:sp>
    </p:spTree>
    <p:extLst>
      <p:ext uri="{BB962C8B-B14F-4D97-AF65-F5344CB8AC3E}">
        <p14:creationId xmlns:p14="http://schemas.microsoft.com/office/powerpoint/2010/main" val="270759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8552" y="1482811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900" dirty="0"/>
              <a:t>Szczegółowa informacja o sposobie organizacji i przeprowadzania EGZAMINU GIMNAZJALNEGO obowiązująca w roku szkolnym 2018/2019 dostępna jest na stronie </a:t>
            </a:r>
            <a:r>
              <a:rPr lang="pl-PL" sz="2900" dirty="0">
                <a:solidFill>
                  <a:srgbClr val="002060"/>
                </a:solidFill>
                <a:hlinkClick r:id="rId2"/>
              </a:rPr>
              <a:t>www.oke.krakow.pl</a:t>
            </a:r>
            <a:r>
              <a:rPr lang="pl-PL" sz="2900" dirty="0"/>
              <a:t>; </a:t>
            </a:r>
            <a:r>
              <a:rPr lang="pl-PL" sz="2900" dirty="0">
                <a:hlinkClick r:id="rId3"/>
              </a:rPr>
              <a:t>www.cke.edu.pl</a:t>
            </a:r>
            <a:r>
              <a:rPr lang="pl-PL" sz="2900" dirty="0"/>
              <a:t>  oraz na stronie szkoły w zakładce Egzaminy</a:t>
            </a:r>
          </a:p>
        </p:txBody>
      </p:sp>
    </p:spTree>
    <p:extLst>
      <p:ext uri="{BB962C8B-B14F-4D97-AF65-F5344CB8AC3E}">
        <p14:creationId xmlns:p14="http://schemas.microsoft.com/office/powerpoint/2010/main" val="242770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Dziękuję za uwagę.</a:t>
            </a:r>
          </a:p>
        </p:txBody>
      </p:sp>
      <p:pic>
        <p:nvPicPr>
          <p:cNvPr id="1028" name="Picture 4" descr="Znalezione obrazy dla zapytania buźka bez tł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2255" y="3758785"/>
            <a:ext cx="4132287" cy="30992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886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93121" y="1045027"/>
            <a:ext cx="8993188" cy="4850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dirty="0"/>
              <a:t>Egzamin ma formę pisemną. </a:t>
            </a:r>
          </a:p>
          <a:p>
            <a:pPr>
              <a:lnSpc>
                <a:spcPct val="150000"/>
              </a:lnSpc>
            </a:pPr>
            <a:r>
              <a:rPr lang="pl-PL" sz="3600" dirty="0"/>
              <a:t>Przystąpienie do egzaminu jest warunkiem ukończenia ‎gimnazjum,      ale nie określa się minimalnego wyniku, jaki zdający powinien uzyskać.</a:t>
            </a:r>
            <a:br>
              <a:rPr lang="pl-PL" sz="3600" dirty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2713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143" y="1384663"/>
            <a:ext cx="10239103" cy="4754880"/>
          </a:xfrm>
        </p:spPr>
        <p:txBody>
          <a:bodyPr>
            <a:normAutofit/>
          </a:bodyPr>
          <a:lstStyle/>
          <a:p>
            <a:r>
              <a:rPr lang="pl-PL" sz="2400" dirty="0"/>
              <a:t>10 kwietnia 2019 r. – część humanistyczna</a:t>
            </a:r>
          </a:p>
          <a:p>
            <a:r>
              <a:rPr lang="pl-PL" sz="2400" dirty="0"/>
              <a:t>11 kwietnia 2019 r. – część </a:t>
            </a:r>
            <a:r>
              <a:rPr lang="pl-PL" sz="2400" dirty="0" err="1"/>
              <a:t>matematyczno</a:t>
            </a:r>
            <a:r>
              <a:rPr lang="pl-PL" sz="2400" dirty="0"/>
              <a:t> – przyrodnicza</a:t>
            </a:r>
          </a:p>
          <a:p>
            <a:r>
              <a:rPr lang="pl-PL" sz="2400" dirty="0"/>
              <a:t>12 kwietnia 2019 r. – część języka obcego nowożytnego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endParaRPr lang="pl-PL" sz="800" dirty="0"/>
          </a:p>
          <a:p>
            <a:pPr marL="0" indent="0" algn="ctr">
              <a:spcBef>
                <a:spcPct val="0"/>
              </a:spcBef>
              <a:buNone/>
            </a:pPr>
            <a:r>
              <a:rPr lang="pl-PL" sz="4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Termin dodatkowy</a:t>
            </a:r>
          </a:p>
          <a:p>
            <a:endParaRPr lang="pl-PL" sz="900" dirty="0">
              <a:latin typeface="+mj-lt"/>
              <a:ea typeface="+mj-ea"/>
              <a:cs typeface="+mj-cs"/>
            </a:endParaRPr>
          </a:p>
          <a:p>
            <a:r>
              <a:rPr lang="pl-PL" sz="2400" dirty="0"/>
              <a:t>3 czerwca 2019 r. – część humanistyczna</a:t>
            </a:r>
          </a:p>
          <a:p>
            <a:r>
              <a:rPr lang="pl-PL" sz="2400" dirty="0"/>
              <a:t>4 czerwca 2019 r. – część </a:t>
            </a:r>
            <a:r>
              <a:rPr lang="pl-PL" sz="2400" dirty="0" err="1"/>
              <a:t>matematyczno</a:t>
            </a:r>
            <a:r>
              <a:rPr lang="pl-PL" sz="2400" dirty="0"/>
              <a:t> – przyrodnicza</a:t>
            </a:r>
          </a:p>
          <a:p>
            <a:r>
              <a:rPr lang="pl-PL" sz="2400" dirty="0"/>
              <a:t>5 czerwca 2019 r. – część języka obcego nowożytnego</a:t>
            </a:r>
          </a:p>
          <a:p>
            <a:pPr marL="0" indent="0" algn="ctr">
              <a:spcBef>
                <a:spcPct val="0"/>
              </a:spcBef>
              <a:buNone/>
            </a:pPr>
            <a:endParaRPr lang="pl-PL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04166"/>
            <a:ext cx="10439400" cy="967286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		Termin główny</a:t>
            </a:r>
          </a:p>
        </p:txBody>
      </p:sp>
    </p:spTree>
    <p:extLst>
      <p:ext uri="{BB962C8B-B14F-4D97-AF65-F5344CB8AC3E}">
        <p14:creationId xmlns:p14="http://schemas.microsoft.com/office/powerpoint/2010/main" val="344344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7427" y="2246812"/>
            <a:ext cx="8647611" cy="3857897"/>
          </a:xfrm>
        </p:spPr>
        <p:txBody>
          <a:bodyPr/>
          <a:lstStyle/>
          <a:p>
            <a:r>
              <a:rPr lang="pl-PL" sz="2400" dirty="0"/>
              <a:t>godz. 9.00  - arkusz z historii i wiedzy o społeczeństwie – </a:t>
            </a:r>
          </a:p>
          <a:p>
            <a:pPr marL="0" indent="0">
              <a:buNone/>
            </a:pPr>
            <a:r>
              <a:rPr lang="pl-PL" sz="2400" dirty="0"/>
              <a:t>				60 minut (+20 minut)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godz. 11.00 - arkusz z języka polskiego– </a:t>
            </a:r>
          </a:p>
          <a:p>
            <a:pPr marL="0" indent="0">
              <a:buNone/>
            </a:pPr>
            <a:r>
              <a:rPr lang="pl-PL" sz="2400" dirty="0"/>
              <a:t>				90 minut (+45 minut)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8159" y="6066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Część humanistyczna –</a:t>
            </a:r>
            <a:br>
              <a:rPr lang="pl-PL" sz="3200" dirty="0"/>
            </a:br>
            <a:r>
              <a:rPr lang="pl-PL" sz="3200" dirty="0"/>
              <a:t> 10 kwietnia (środa)</a:t>
            </a:r>
          </a:p>
        </p:txBody>
      </p:sp>
      <p:pic>
        <p:nvPicPr>
          <p:cNvPr id="64514" name="Picture 2" descr="Znalezione obrazy dla zapytania książka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88" y="2993036"/>
            <a:ext cx="1800225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07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12274" y="2166257"/>
            <a:ext cx="8638904" cy="4336870"/>
          </a:xfrm>
        </p:spPr>
        <p:txBody>
          <a:bodyPr/>
          <a:lstStyle/>
          <a:p>
            <a:r>
              <a:rPr lang="pl-PL" sz="2400" dirty="0"/>
              <a:t>godz. 9.00 - arkusz z przedmiotów przyrodniczych (biologia, chemia, geografia, fizyka) – </a:t>
            </a:r>
          </a:p>
          <a:p>
            <a:pPr marL="0" indent="0">
              <a:buNone/>
            </a:pPr>
            <a:r>
              <a:rPr lang="pl-PL" sz="2400" dirty="0"/>
              <a:t>			60 minut (+20 minut)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godz.11.00 - arkusz z matematyki – </a:t>
            </a:r>
          </a:p>
          <a:p>
            <a:pPr marL="0" indent="0">
              <a:buNone/>
            </a:pPr>
            <a:r>
              <a:rPr lang="pl-PL" sz="2400" dirty="0"/>
              <a:t>			90 minut (+45 minut)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2696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Część matematyczno – przyrodnicza – </a:t>
            </a:r>
            <a:br>
              <a:rPr lang="pl-PL" sz="3200" dirty="0"/>
            </a:br>
            <a:r>
              <a:rPr lang="pl-PL" sz="3200" dirty="0"/>
              <a:t>      11 kwietnia (czwartek)</a:t>
            </a:r>
          </a:p>
        </p:txBody>
      </p:sp>
      <p:pic>
        <p:nvPicPr>
          <p:cNvPr id="63490" name="Picture 2" descr="Znalezione obrazy dla zapytania książka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9732" y="4160395"/>
            <a:ext cx="2505075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50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68730" y="2238102"/>
            <a:ext cx="8743407" cy="3735976"/>
          </a:xfrm>
        </p:spPr>
        <p:txBody>
          <a:bodyPr/>
          <a:lstStyle/>
          <a:p>
            <a:r>
              <a:rPr lang="pl-PL" sz="2400" dirty="0"/>
              <a:t>godz. 9.00 - arkusz na poziomie podstawowym – </a:t>
            </a:r>
          </a:p>
          <a:p>
            <a:pPr marL="0" indent="0">
              <a:buNone/>
            </a:pPr>
            <a:r>
              <a:rPr lang="pl-PL" sz="2400" dirty="0"/>
              <a:t>				60 minut (+20 minut)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godz.11.00 - arkusz na poziomie rozszerzonym – </a:t>
            </a:r>
          </a:p>
          <a:p>
            <a:pPr marL="0" indent="0">
              <a:buNone/>
            </a:pPr>
            <a:r>
              <a:rPr lang="pl-PL" sz="2400" dirty="0"/>
              <a:t>				60 minut (+30 minut)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87530" y="65023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Część języka obcego nowożytnego –    </a:t>
            </a:r>
            <a:br>
              <a:rPr lang="pl-PL" sz="3200" dirty="0"/>
            </a:br>
            <a:r>
              <a:rPr lang="pl-PL" sz="3200" dirty="0"/>
              <a:t>     12 kwietnia (piątek)</a:t>
            </a:r>
          </a:p>
        </p:txBody>
      </p:sp>
      <p:pic>
        <p:nvPicPr>
          <p:cNvPr id="62468" name="Picture 4" descr="Znalezione obrazy dla zapytania egzamin gimnazjaln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4330" y="4029673"/>
            <a:ext cx="2000250" cy="2286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072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8400" y="800100"/>
            <a:ext cx="9842500" cy="414019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4000" dirty="0"/>
              <a:t>W każdej części egzaminu uczeń ma prawo do skorzystania z dodatkowych      </a:t>
            </a:r>
            <a:r>
              <a:rPr lang="pl-PL" sz="4000" u="sng" dirty="0"/>
              <a:t>5 minut</a:t>
            </a:r>
            <a:r>
              <a:rPr lang="pl-PL" sz="4000" dirty="0"/>
              <a:t> przeznaczonych na sprawdzenie poprawności przeniesienia odpowiedzi do zadań zamkniętych na kartę odpowiedzi.</a:t>
            </a:r>
          </a:p>
        </p:txBody>
      </p:sp>
      <p:pic>
        <p:nvPicPr>
          <p:cNvPr id="12290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8400" y="4191000"/>
            <a:ext cx="3042355" cy="195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636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8599" y="2021840"/>
            <a:ext cx="10126117" cy="4467860"/>
          </a:xfrm>
        </p:spPr>
        <p:txBody>
          <a:bodyPr>
            <a:normAutofit/>
          </a:bodyPr>
          <a:lstStyle/>
          <a:p>
            <a:r>
              <a:rPr lang="pl-PL" sz="2400" dirty="0"/>
              <a:t>Zdający nie mogą wnosić do sali żadnych urządzeń </a:t>
            </a:r>
            <a:r>
              <a:rPr lang="pl-PL" sz="2400" u="sng" dirty="0"/>
              <a:t>telekomunikacyjnych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dirty="0"/>
              <a:t>Zdający mogą wnieść do sali egzaminacyjnej wyłącznie pióro lub długopis z </a:t>
            </a:r>
            <a:r>
              <a:rPr lang="pl-PL" sz="2400" u="sng" dirty="0"/>
              <a:t>czarnym</a:t>
            </a:r>
            <a:r>
              <a:rPr lang="pl-PL" sz="2400" dirty="0"/>
              <a:t> tuszem/atramentem oraz na egzamin z matematyki – </a:t>
            </a:r>
            <a:r>
              <a:rPr lang="pl-PL" sz="2400" u="sng" dirty="0"/>
              <a:t>linijkę</a:t>
            </a:r>
            <a:r>
              <a:rPr lang="pl-PL" sz="2400" dirty="0"/>
              <a:t>. 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dirty="0"/>
              <a:t>Rysunki wykonuje się długopisem (</a:t>
            </a:r>
            <a:r>
              <a:rPr lang="pl-PL" sz="2400" u="sng" dirty="0"/>
              <a:t>nie ołówkiem</a:t>
            </a:r>
            <a:r>
              <a:rPr lang="pl-PL" sz="2400" dirty="0"/>
              <a:t>).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dirty="0"/>
              <a:t>Zdający mogą wnieść do sali małą butelkę </a:t>
            </a:r>
            <a:r>
              <a:rPr lang="pl-PL" sz="2400" u="sng" dirty="0"/>
              <a:t>wody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dirty="0"/>
              <a:t>Zdający </a:t>
            </a:r>
            <a:r>
              <a:rPr lang="pl-PL" sz="2400" u="sng" dirty="0"/>
              <a:t>losują</a:t>
            </a:r>
            <a:r>
              <a:rPr lang="pl-PL" sz="2400" dirty="0"/>
              <a:t> numery stolików, przy których będą pracować.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4148" y="4742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Zasady przeprowadzania egzaminu gimnazjalnego</a:t>
            </a:r>
          </a:p>
        </p:txBody>
      </p:sp>
    </p:spTree>
    <p:extLst>
      <p:ext uri="{BB962C8B-B14F-4D97-AF65-F5344CB8AC3E}">
        <p14:creationId xmlns:p14="http://schemas.microsoft.com/office/powerpoint/2010/main" val="348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08100" y="952500"/>
            <a:ext cx="9923781" cy="5079999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Zdający powinni mieć przy sobie dokument stwierdzający tożsamość np. </a:t>
            </a:r>
            <a:r>
              <a:rPr lang="pl-PL" sz="2400" u="sng" dirty="0"/>
              <a:t>legitymację szkolną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dirty="0"/>
              <a:t>W czasie trwania egzaminu uczniowie </a:t>
            </a:r>
            <a:r>
              <a:rPr lang="pl-PL" sz="2400" u="sng" dirty="0"/>
              <a:t>nie powinni opuszczać </a:t>
            </a:r>
            <a:r>
              <a:rPr lang="pl-PL" sz="2400" dirty="0"/>
              <a:t>sali egzaminacyjnej; następuje to tylko w uzasadnionych przypadkach.</a:t>
            </a:r>
          </a:p>
          <a:p>
            <a:pPr>
              <a:buNone/>
            </a:pPr>
            <a:endParaRPr lang="pl-PL" sz="1100" dirty="0"/>
          </a:p>
          <a:p>
            <a:r>
              <a:rPr lang="pl-PL" sz="2400" dirty="0"/>
              <a:t>Po rozdaniu arkuszy uczniowie </a:t>
            </a:r>
            <a:r>
              <a:rPr lang="pl-PL" sz="2400" u="sng" dirty="0"/>
              <a:t>spóźnieni</a:t>
            </a:r>
            <a:r>
              <a:rPr lang="pl-PL" sz="2400" dirty="0"/>
              <a:t> nie zostają wpuszczeni do sali.</a:t>
            </a:r>
          </a:p>
          <a:p>
            <a:endParaRPr lang="pl-PL" sz="1050" dirty="0"/>
          </a:p>
          <a:p>
            <a:r>
              <a:rPr lang="pl-PL" sz="2400" dirty="0"/>
              <a:t>Korzystanie z </a:t>
            </a:r>
            <a:r>
              <a:rPr lang="pl-PL" sz="2400" u="sng" dirty="0"/>
              <a:t>leków</a:t>
            </a:r>
            <a:r>
              <a:rPr lang="pl-PL" sz="2400" dirty="0"/>
              <a:t> podczas egzaminu – zgłosić konieczność przewodniczącemu komisji przed rozpoczęciem danej części egzaminu.</a:t>
            </a:r>
          </a:p>
          <a:p>
            <a:pPr>
              <a:buNone/>
            </a:pPr>
            <a:endParaRPr lang="pl-PL" sz="1050" dirty="0"/>
          </a:p>
          <a:p>
            <a:r>
              <a:rPr lang="pl-PL" sz="2400" u="sng" dirty="0"/>
              <a:t>10 minut </a:t>
            </a:r>
            <a:r>
              <a:rPr lang="pl-PL" sz="2400" dirty="0"/>
              <a:t>przed zakończeniem czasu przeznaczonego na pracę z arkuszem przewodniczący przypomina zdającym o konieczności zaznaczenia odpowiedzi na karcie odpowiedzi.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5063" y="225788"/>
            <a:ext cx="10578737" cy="801824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+mn-lt"/>
                <a:ea typeface="+mn-ea"/>
                <a:cs typeface="+mn-cs"/>
              </a:rPr>
              <a:t>cd.</a:t>
            </a:r>
          </a:p>
        </p:txBody>
      </p:sp>
    </p:spTree>
    <p:extLst>
      <p:ext uri="{BB962C8B-B14F-4D97-AF65-F5344CB8AC3E}">
        <p14:creationId xmlns:p14="http://schemas.microsoft.com/office/powerpoint/2010/main" val="138333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631</Words>
  <Application>Microsoft Office PowerPoint</Application>
  <PresentationFormat>Panoramiczny</PresentationFormat>
  <Paragraphs>92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Trebuchet MS</vt:lpstr>
      <vt:lpstr>Verdana</vt:lpstr>
      <vt:lpstr>Wingdings 2</vt:lpstr>
      <vt:lpstr>Wingdings 3</vt:lpstr>
      <vt:lpstr>Hol</vt:lpstr>
      <vt:lpstr>Egzamin gimnazjalny  w roku szkolnym 2018/2019</vt:lpstr>
      <vt:lpstr>Prezentacja programu PowerPoint</vt:lpstr>
      <vt:lpstr>  Termin główny</vt:lpstr>
      <vt:lpstr>Część humanistyczna –  10 kwietnia (środa)</vt:lpstr>
      <vt:lpstr>Część matematyczno – przyrodnicza –        11 kwietnia (czwartek)</vt:lpstr>
      <vt:lpstr>Część języka obcego nowożytnego –          12 kwietnia (piątek)</vt:lpstr>
      <vt:lpstr>Prezentacja programu PowerPoint</vt:lpstr>
      <vt:lpstr>Zasady przeprowadzania egzaminu gimnazjalnego</vt:lpstr>
      <vt:lpstr>cd.</vt:lpstr>
      <vt:lpstr>cd.</vt:lpstr>
      <vt:lpstr>Prezentacja programu PowerPoint</vt:lpstr>
      <vt:lpstr>Prezentacja programu PowerPoint</vt:lpstr>
      <vt:lpstr>Wzór karty odpowiedzi.</vt:lpstr>
      <vt:lpstr>Dostosowanie warunków i form przeprowadzania egzaminu gimnazjalnego  w naszym gimnazjum:</vt:lpstr>
      <vt:lpstr>Termin przekazania wyników i wydawania zaświadczeń:</vt:lpstr>
      <vt:lpstr>Wyniki egzaminu gimnazjalnego:</vt:lpstr>
      <vt:lpstr>Wgląd do sprawdzonej i ocenionej pracy egzaminacyjnej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 w roku szkolnym 2015/2016</dc:title>
  <dc:creator>Tomek</dc:creator>
  <cp:lastModifiedBy>Dom</cp:lastModifiedBy>
  <cp:revision>61</cp:revision>
  <dcterms:created xsi:type="dcterms:W3CDTF">2016-02-23T18:57:12Z</dcterms:created>
  <dcterms:modified xsi:type="dcterms:W3CDTF">2019-01-05T16:18:56Z</dcterms:modified>
</cp:coreProperties>
</file>